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63" r:id="rId4"/>
    <p:sldId id="264" r:id="rId5"/>
    <p:sldId id="259" r:id="rId6"/>
    <p:sldId id="260" r:id="rId7"/>
    <p:sldId id="265" r:id="rId8"/>
    <p:sldId id="266" r:id="rId9"/>
    <p:sldId id="261" r:id="rId10"/>
    <p:sldId id="262" r:id="rId11"/>
  </p:sldIdLst>
  <p:sldSz cx="9144000" cy="5143500" type="screen16x9"/>
  <p:notesSz cx="6858000" cy="9144000"/>
  <p:embeddedFontLst>
    <p:embeddedFont>
      <p:font typeface="Cambria" panose="02040503050406030204" pitchFamily="18" charset="0"/>
      <p:regular r:id="rId13"/>
      <p:bold r:id="rId14"/>
      <p:italic r:id="rId15"/>
      <p:boldItalic r:id="rId16"/>
    </p:embeddedFont>
    <p:embeddedFont>
      <p:font typeface="Roboto" panose="02000000000000000000" pitchFamily="2" charset="0"/>
      <p:regular r:id="rId17"/>
      <p:bold r:id="rId18"/>
      <p:italic r:id="rId19"/>
      <p:boldItalic r:id="rId20"/>
    </p:embeddedFont>
    <p:embeddedFont>
      <p:font typeface="Tahoma" panose="020B0604030504040204" pitchFamily="3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71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0801" autoAdjust="0"/>
  </p:normalViewPr>
  <p:slideViewPr>
    <p:cSldViewPr snapToGrid="0" showGuides="1">
      <p:cViewPr varScale="1">
        <p:scale>
          <a:sx n="67" d="100"/>
          <a:sy n="67" d="100"/>
        </p:scale>
        <p:origin x="1834" y="4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jpeg>
</file>

<file path=ppt/media/image3.png>
</file>

<file path=ppt/media/image4.png>
</file>

<file path=ppt/media/image5.png>
</file>

<file path=ppt/media/image6.png>
</file>

<file path=ppt/media/image7.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0d8a3913e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0d8a3913e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Dạ em chào thầy! Em tên Nguyễn Tấn Phúc và hôm nay em xin được thuyết trình về YOLACT, một phương pháp phân vùng thực thể thời gian thực</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d8a3913ea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10d8a3913ea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0d8a3913e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0d8a3913e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Link github và youtube sẽ được bổ sung sau khi đã hoàn thành tất cả bài nộp</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fe14d3b4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fe14d3b4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Times New Roman" panose="02020603050405020304" pitchFamily="18" charset="0"/>
                <a:ea typeface="Times New Roman" panose="02020603050405020304" pitchFamily="18" charset="0"/>
                <a:cs typeface="Cambria" panose="02040503050406030204" pitchFamily="18" charset="0"/>
              </a:rPr>
              <a:t>Phân vùng thực thể là một bài toán con quan trọng trong Thị giác Máy tính được kết hợp từ bài toán nhận dạng đối tượng giúp xác định các thực thể có trên ảnh và phân vùng ngữ nghĩa, giúp phân loại các đối tượng trên ảnh ở cấp độ điểm ảnh.</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Times New Roman" panose="02020603050405020304" pitchFamily="18" charset="0"/>
                <a:ea typeface="Times New Roman" panose="02020603050405020304" pitchFamily="18" charset="0"/>
                <a:cs typeface="Cambria" panose="02040503050406030204" pitchFamily="18" charset="0"/>
              </a:rPr>
              <a:t>Bài toán phân vùng thực thể nhận đầu vào là một bức ảnh. Đầu ra là một tập các đối tượng đã được phân vùng, trong đó mỗi đối tượng được biểu diễn bằng một </a:t>
            </a:r>
            <a:r>
              <a:rPr lang="en-US" sz="1800" i="1">
                <a:effectLst/>
                <a:latin typeface="Times New Roman" panose="02020603050405020304" pitchFamily="18" charset="0"/>
                <a:ea typeface="Times New Roman" panose="02020603050405020304" pitchFamily="18" charset="0"/>
                <a:cs typeface="Cambria" panose="02040503050406030204" pitchFamily="18" charset="0"/>
              </a:rPr>
              <a:t>khung giới hạn</a:t>
            </a:r>
            <a:r>
              <a:rPr lang="en-US" sz="1800">
                <a:effectLst/>
                <a:latin typeface="Times New Roman" panose="02020603050405020304" pitchFamily="18" charset="0"/>
                <a:ea typeface="Times New Roman" panose="02020603050405020304" pitchFamily="18" charset="0"/>
                <a:cs typeface="Cambria" panose="02040503050406030204" pitchFamily="18" charset="0"/>
              </a:rPr>
              <a:t> (bounding boxes) chỉ ra vị trí của đối tượng trên ảnh và một </a:t>
            </a:r>
            <a:r>
              <a:rPr lang="en-US" sz="1800" i="1">
                <a:effectLst/>
                <a:latin typeface="Times New Roman" panose="02020603050405020304" pitchFamily="18" charset="0"/>
                <a:ea typeface="Times New Roman" panose="02020603050405020304" pitchFamily="18" charset="0"/>
                <a:cs typeface="Cambria" panose="02040503050406030204" pitchFamily="18" charset="0"/>
              </a:rPr>
              <a:t>mặt nạ phân vùng</a:t>
            </a:r>
            <a:r>
              <a:rPr lang="en-US" sz="1800">
                <a:effectLst/>
                <a:latin typeface="Times New Roman" panose="02020603050405020304" pitchFamily="18" charset="0"/>
                <a:ea typeface="Times New Roman" panose="02020603050405020304" pitchFamily="18" charset="0"/>
                <a:cs typeface="Cambria" panose="02040503050406030204" pitchFamily="18" charset="0"/>
              </a:rPr>
              <a:t> (segmentation masks) tương ứng gồm các giá trị nhị phân giúp xác định các đối tượng riêng biệt ở cấp độ điểm ảnh.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Times New Roman" panose="02020603050405020304" pitchFamily="18" charset="0"/>
                <a:ea typeface="Times New Roman" panose="02020603050405020304" pitchFamily="18" charset="0"/>
                <a:cs typeface="Cambria" panose="02040503050406030204" pitchFamily="18" charset="0"/>
              </a:rPr>
              <a:t>Vì thế, phân vùng thực thể được ứng dụng rộng rãi ở nhiều lĩnh vực như truy vết đối tượng, robot học, ảnh y khoa,…</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a:effectLst/>
              <a:latin typeface="Cambria" panose="02040503050406030204" pitchFamily="18" charset="0"/>
              <a:ea typeface="Cambria" panose="02040503050406030204" pitchFamily="18" charset="0"/>
              <a:cs typeface="Cambria" panose="020405030504060302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59282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fe14d3b4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fe14d3b4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just">
              <a:lnSpc>
                <a:spcPct val="150000"/>
              </a:lnSpc>
            </a:pPr>
            <a:r>
              <a:rPr lang="en-US" sz="1800">
                <a:effectLst/>
                <a:latin typeface="Times New Roman" panose="02020603050405020304" pitchFamily="18" charset="0"/>
                <a:ea typeface="Times New Roman" panose="02020603050405020304" pitchFamily="18" charset="0"/>
                <a:cs typeface="Cambria" panose="02040503050406030204" pitchFamily="18" charset="0"/>
              </a:rPr>
              <a:t>Các cách tiếp cận SOTA (State-of-the-art) trong bài toán phân vùng thực thể như Mask R-CNN </a:t>
            </a:r>
            <a:r>
              <a:rPr lang="en-US" sz="1800">
                <a:effectLst/>
                <a:latin typeface="Times New Roman" panose="02020603050405020304" pitchFamily="18" charset="0"/>
                <a:ea typeface="Cambria" panose="02040503050406030204" pitchFamily="18" charset="0"/>
                <a:cs typeface="Cambria" panose="02040503050406030204" pitchFamily="18" charset="0"/>
              </a:rPr>
              <a:t>[1]</a:t>
            </a:r>
            <a:r>
              <a:rPr lang="en-US" sz="1800">
                <a:effectLst/>
                <a:latin typeface="Times New Roman" panose="02020603050405020304" pitchFamily="18" charset="0"/>
                <a:ea typeface="Times New Roman" panose="02020603050405020304" pitchFamily="18" charset="0"/>
                <a:cs typeface="Cambria" panose="02040503050406030204" pitchFamily="18" charset="0"/>
              </a:rPr>
              <a:t> hay FCIS </a:t>
            </a:r>
            <a:r>
              <a:rPr lang="en-US" sz="1800">
                <a:effectLst/>
                <a:latin typeface="Times New Roman" panose="02020603050405020304" pitchFamily="18" charset="0"/>
                <a:ea typeface="Cambria" panose="02040503050406030204" pitchFamily="18" charset="0"/>
                <a:cs typeface="Cambria" panose="02040503050406030204" pitchFamily="18" charset="0"/>
              </a:rPr>
              <a:t>[2]</a:t>
            </a:r>
            <a:r>
              <a:rPr lang="en-US" sz="1800">
                <a:effectLst/>
                <a:latin typeface="Times New Roman" panose="02020603050405020304" pitchFamily="18" charset="0"/>
                <a:ea typeface="Times New Roman" panose="02020603050405020304" pitchFamily="18" charset="0"/>
                <a:cs typeface="Cambria" panose="02040503050406030204" pitchFamily="18" charset="0"/>
              </a:rPr>
              <a:t> được xây dựng trực tiếp từ những phương pháp của bài toán nhận dạng đối tượng như Faster R-CNN </a:t>
            </a:r>
            <a:r>
              <a:rPr lang="en-US" sz="1800">
                <a:effectLst/>
                <a:latin typeface="Times New Roman" panose="02020603050405020304" pitchFamily="18" charset="0"/>
                <a:ea typeface="Cambria" panose="02040503050406030204" pitchFamily="18" charset="0"/>
                <a:cs typeface="Cambria" panose="02040503050406030204" pitchFamily="18" charset="0"/>
              </a:rPr>
              <a:t>[3]</a:t>
            </a:r>
            <a:r>
              <a:rPr lang="en-US" sz="1800">
                <a:effectLst/>
                <a:latin typeface="Times New Roman" panose="02020603050405020304" pitchFamily="18" charset="0"/>
                <a:ea typeface="Times New Roman" panose="02020603050405020304" pitchFamily="18" charset="0"/>
                <a:cs typeface="Cambria" panose="02040503050406030204" pitchFamily="18" charset="0"/>
              </a:rPr>
              <a:t> và R-FCN </a:t>
            </a:r>
            <a:r>
              <a:rPr lang="en-US" sz="1800">
                <a:effectLst/>
                <a:latin typeface="Times New Roman" panose="02020603050405020304" pitchFamily="18" charset="0"/>
                <a:ea typeface="Cambria" panose="02040503050406030204" pitchFamily="18" charset="0"/>
                <a:cs typeface="Cambria" panose="02040503050406030204" pitchFamily="18" charset="0"/>
              </a:rPr>
              <a:t>[4]</a:t>
            </a:r>
            <a:r>
              <a:rPr lang="en-US" sz="1800">
                <a:effectLst/>
                <a:latin typeface="Times New Roman" panose="02020603050405020304" pitchFamily="18" charset="0"/>
                <a:ea typeface="Times New Roman" panose="02020603050405020304" pitchFamily="18" charset="0"/>
                <a:cs typeface="Cambria" panose="02040503050406030204" pitchFamily="18" charset="0"/>
              </a:rPr>
              <a:t> , ưu tiên độ chính xác hơn là thời gian thực thi. Các </a:t>
            </a:r>
            <a:r>
              <a:rPr lang="en-US" sz="1800" i="1">
                <a:effectLst/>
                <a:latin typeface="Times New Roman" panose="02020603050405020304" pitchFamily="18" charset="0"/>
                <a:ea typeface="Times New Roman" panose="02020603050405020304" pitchFamily="18" charset="0"/>
                <a:cs typeface="Cambria" panose="02040503050406030204" pitchFamily="18" charset="0"/>
              </a:rPr>
              <a:t>phương pháp phát hiện đối tượng 1 giai đoạn</a:t>
            </a:r>
            <a:r>
              <a:rPr lang="en-US" sz="1800">
                <a:effectLst/>
                <a:latin typeface="Times New Roman" panose="02020603050405020304" pitchFamily="18" charset="0"/>
                <a:ea typeface="Times New Roman" panose="02020603050405020304" pitchFamily="18" charset="0"/>
                <a:cs typeface="Cambria" panose="02040503050406030204" pitchFamily="18" charset="0"/>
              </a:rPr>
              <a:t> (One-stage object detectors) như YOLO (</a:t>
            </a:r>
            <a:r>
              <a:rPr lang="en-US" sz="1800">
                <a:effectLst/>
                <a:latin typeface="Times New Roman" panose="02020603050405020304" pitchFamily="18" charset="0"/>
                <a:ea typeface="Cambria" panose="02040503050406030204" pitchFamily="18" charset="0"/>
                <a:cs typeface="Cambria" panose="02040503050406030204" pitchFamily="18" charset="0"/>
              </a:rPr>
              <a:t>[5], [6]</a:t>
            </a:r>
            <a:r>
              <a:rPr lang="en-US" sz="1800">
                <a:effectLst/>
                <a:latin typeface="Times New Roman" panose="02020603050405020304" pitchFamily="18" charset="0"/>
                <a:ea typeface="Times New Roman" panose="02020603050405020304" pitchFamily="18" charset="0"/>
                <a:cs typeface="Cambria" panose="02040503050406030204" pitchFamily="18" charset="0"/>
              </a:rPr>
              <a:t>) hay SSD </a:t>
            </a:r>
            <a:r>
              <a:rPr lang="en-US" sz="1800">
                <a:effectLst/>
                <a:latin typeface="Times New Roman" panose="02020603050405020304" pitchFamily="18" charset="0"/>
                <a:ea typeface="Cambria" panose="02040503050406030204" pitchFamily="18" charset="0"/>
                <a:cs typeface="Cambria" panose="02040503050406030204" pitchFamily="18" charset="0"/>
              </a:rPr>
              <a:t>[7]</a:t>
            </a:r>
            <a:r>
              <a:rPr lang="en-US" sz="1800">
                <a:effectLst/>
                <a:latin typeface="Times New Roman" panose="02020603050405020304" pitchFamily="18" charset="0"/>
                <a:ea typeface="Times New Roman" panose="02020603050405020304" pitchFamily="18" charset="0"/>
                <a:cs typeface="Cambria" panose="02040503050406030204" pitchFamily="18" charset="0"/>
              </a:rPr>
              <a:t> thực thi nhanh hơn các phương pháp phát hiện đối tượng 2 giai đoạn như Faster R-CNN </a:t>
            </a:r>
            <a:r>
              <a:rPr lang="en-US" sz="1800">
                <a:effectLst/>
                <a:latin typeface="Times New Roman" panose="02020603050405020304" pitchFamily="18" charset="0"/>
                <a:ea typeface="Cambria" panose="02040503050406030204" pitchFamily="18" charset="0"/>
                <a:cs typeface="Cambria" panose="02040503050406030204" pitchFamily="18" charset="0"/>
              </a:rPr>
              <a:t>[3]</a:t>
            </a:r>
            <a:r>
              <a:rPr lang="en-US" sz="1800">
                <a:effectLst/>
                <a:latin typeface="Times New Roman" panose="02020603050405020304" pitchFamily="18" charset="0"/>
                <a:ea typeface="Times New Roman" panose="02020603050405020304" pitchFamily="18" charset="0"/>
                <a:cs typeface="Cambria" panose="02040503050406030204" pitchFamily="18" charset="0"/>
              </a:rPr>
              <a:t> do lượt bỏ đi giai đoạn thứ 2 và bù đắp phần hiệu suất mất mát bằng nhiều cách khác nhau.</a:t>
            </a:r>
            <a:endParaRPr lang="en-US" sz="1800">
              <a:effectLst/>
              <a:latin typeface="Cambria" panose="02040503050406030204" pitchFamily="18" charset="0"/>
              <a:ea typeface="Cambria" panose="02040503050406030204" pitchFamily="18" charset="0"/>
              <a:cs typeface="Cambria" panose="02040503050406030204" pitchFamily="18" charset="0"/>
            </a:endParaRPr>
          </a:p>
          <a:p>
            <a:r>
              <a:rPr lang="en-US" sz="1800">
                <a:effectLst/>
                <a:latin typeface="Times New Roman" panose="02020603050405020304" pitchFamily="18" charset="0"/>
                <a:ea typeface="Times New Roman" panose="02020603050405020304" pitchFamily="18" charset="0"/>
              </a:rPr>
              <a:t>Trong đề tài này, chúng tôi đề xuất một phương pháp mới với tên gọi là YOLACT, một quy trình phân vùng thực thể thời gian thực với 2 tác vụ song song. Sau đó, kết hợp tuyến tính 2 đầu ra kể trên để cho ra mặt nạ kết quả cuối cùng. Cụ thể có đầu vào và đầu ra như trên hình 1 sau đây</a:t>
            </a:r>
            <a:endParaRPr/>
          </a:p>
        </p:txBody>
      </p:sp>
    </p:spTree>
    <p:extLst>
      <p:ext uri="{BB962C8B-B14F-4D97-AF65-F5344CB8AC3E}">
        <p14:creationId xmlns:p14="http://schemas.microsoft.com/office/powerpoint/2010/main" val="2527384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10d8a3913ea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10d8a3913ea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0d8a3913ea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0d8a3913ea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Times New Roman" panose="02020603050405020304" pitchFamily="18" charset="0"/>
                <a:ea typeface="Times New Roman" panose="02020603050405020304" pitchFamily="18" charset="0"/>
                <a:cs typeface="Cambria" panose="02040503050406030204" pitchFamily="18" charset="0"/>
              </a:rPr>
              <a:t>Quy trình phân vùng thực thể của YOLACT sẽ bao gồm 3 tác vụ với (1) và (2) được thực hiện song song:</a:t>
            </a:r>
            <a:endParaRPr lang="en-US" sz="1800">
              <a:effectLst/>
              <a:latin typeface="Cambria" panose="02040503050406030204" pitchFamily="18" charset="0"/>
              <a:ea typeface="Cambria" panose="02040503050406030204" pitchFamily="18" charset="0"/>
              <a:cs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Times New Roman" panose="02020603050405020304" pitchFamily="18" charset="0"/>
                <a:ea typeface="Times New Roman" panose="02020603050405020304" pitchFamily="18" charset="0"/>
                <a:cs typeface="Cambria" panose="02040503050406030204" pitchFamily="18" charset="0"/>
              </a:rPr>
              <a:t>(1) Sinh mẫu: có nhiệm vụ dự đoán một tập các mặt nạ mẫu khả dĩ trong phạm vi toàn bộ bức ảnh đầu vào. Thực hiện điều này thông qua việc nghiên cứu kiến trúc </a:t>
            </a:r>
            <a:r>
              <a:rPr lang="en-US" sz="1800" i="1">
                <a:effectLst/>
                <a:latin typeface="Times New Roman" panose="02020603050405020304" pitchFamily="18" charset="0"/>
                <a:ea typeface="Times New Roman" panose="02020603050405020304" pitchFamily="18" charset="0"/>
                <a:cs typeface="Cambria" panose="02040503050406030204" pitchFamily="18" charset="0"/>
              </a:rPr>
              <a:t>mạng tích chập đầy đủ</a:t>
            </a:r>
            <a:r>
              <a:rPr lang="en-US" sz="1800">
                <a:effectLst/>
                <a:latin typeface="Times New Roman" panose="02020603050405020304" pitchFamily="18" charset="0"/>
                <a:ea typeface="Times New Roman" panose="02020603050405020304" pitchFamily="18" charset="0"/>
                <a:cs typeface="Cambria" panose="02040503050406030204" pitchFamily="18" charset="0"/>
              </a:rPr>
              <a:t> (FCN – Fully Convolution Network) và cách sử dụng thành phần mạng sinh mẫu có sẵn ở các công trình trước ví dụ như FPN </a:t>
            </a:r>
            <a:r>
              <a:rPr lang="en-US" sz="1800">
                <a:effectLst/>
                <a:latin typeface="Times New Roman" panose="02020603050405020304" pitchFamily="18" charset="0"/>
                <a:ea typeface="Cambria" panose="02040503050406030204" pitchFamily="18" charset="0"/>
                <a:cs typeface="Cambria" panose="02040503050406030204" pitchFamily="18" charset="0"/>
              </a:rPr>
              <a:t>[8]</a:t>
            </a:r>
            <a:r>
              <a:rPr lang="en-US" sz="1800">
                <a:effectLst/>
                <a:latin typeface="Times New Roman" panose="02020603050405020304" pitchFamily="18" charset="0"/>
                <a:ea typeface="Times New Roman" panose="02020603050405020304" pitchFamily="18" charset="0"/>
                <a:cs typeface="Cambria" panose="02040503050406030204" pitchFamily="18" charset="0"/>
              </a:rPr>
              <a:t> để cho ra được các mặt nạ mẫu như hình 2.</a:t>
            </a:r>
            <a:endParaRPr lang="en-US" sz="1800">
              <a:effectLst/>
              <a:latin typeface="Cambria" panose="02040503050406030204" pitchFamily="18" charset="0"/>
              <a:ea typeface="Cambria" panose="02040503050406030204" pitchFamily="18" charset="0"/>
              <a:cs typeface="Cambria" panose="02040503050406030204" pitchFamily="18" charset="0"/>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0d8a3913ea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0d8a3913ea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Times New Roman" panose="02020603050405020304" pitchFamily="18" charset="0"/>
                <a:ea typeface="Times New Roman" panose="02020603050405020304" pitchFamily="18" charset="0"/>
                <a:cs typeface="Cambria" panose="02040503050406030204" pitchFamily="18" charset="0"/>
              </a:rPr>
              <a:t>(2) Thêm 1 tác vụ chạy song song ở bộ phận dự đoán như các phương pháp anchor, đó là dự đoán thêm các hệ số mặt nạ tương ứng với mỗi mẫu ở (1) như minh họa ở hình 3.</a:t>
            </a:r>
            <a:endParaRPr lang="en-US" sz="1800">
              <a:effectLst/>
              <a:latin typeface="Cambria" panose="02040503050406030204" pitchFamily="18" charset="0"/>
              <a:ea typeface="Cambria" panose="02040503050406030204" pitchFamily="18" charset="0"/>
              <a:cs typeface="Cambria" panose="020405030504060302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4687902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0d8a3913ea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0d8a3913ea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Times New Roman" panose="02020603050405020304" pitchFamily="18" charset="0"/>
                <a:ea typeface="Times New Roman" panose="02020603050405020304" pitchFamily="18" charset="0"/>
                <a:cs typeface="Cambria" panose="02040503050406030204" pitchFamily="18" charset="0"/>
              </a:rPr>
              <a:t>(3) Kết hợp tuyến tính ma trận mặt nạ mẫu (1) và ma trận hệ số mặt nạ (2) cho các đối tượng đã được duyệt qua hàm NMS. Có thể sử dụng phép nhân ma trận và thông qua một hàm phi tuyến để tạo ra mặt nạ thực thể cho từng đối tượng có trên ảnh.</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Times New Roman" panose="02020603050405020304" pitchFamily="18" charset="0"/>
                <a:ea typeface="Cambria" panose="02040503050406030204" pitchFamily="18" charset="0"/>
                <a:cs typeface="Cambria" panose="02040503050406030204" pitchFamily="18" charset="0"/>
              </a:rPr>
              <a:t>Được minh họa ở hình 4</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800">
              <a:effectLst/>
              <a:latin typeface="Times New Roman" panose="02020603050405020304" pitchFamily="18" charset="0"/>
              <a:ea typeface="Cambria" panose="02040503050406030204" pitchFamily="18" charset="0"/>
              <a:cs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a:effectLst/>
                <a:latin typeface="Times New Roman" panose="02020603050405020304" pitchFamily="18" charset="0"/>
                <a:ea typeface="Times New Roman" panose="02020603050405020304" pitchFamily="18" charset="0"/>
                <a:cs typeface="Cambria" panose="02040503050406030204" pitchFamily="18" charset="0"/>
              </a:rPr>
              <a:t>Quá trình huấn luyện:</a:t>
            </a:r>
            <a:endParaRPr lang="en-US" sz="1800">
              <a:effectLst/>
              <a:latin typeface="Cambria" panose="02040503050406030204" pitchFamily="18" charset="0"/>
              <a:ea typeface="Cambria" panose="02040503050406030204" pitchFamily="18" charset="0"/>
              <a:cs typeface="Cambria" panose="02040503050406030204" pitchFamily="18" charset="0"/>
            </a:endParaRPr>
          </a:p>
          <a:p>
            <a:pPr marL="0" lvl="0" indent="0" algn="just">
              <a:lnSpc>
                <a:spcPct val="150000"/>
              </a:lnSpc>
              <a:buFont typeface="Symbol" panose="05050102010706020507" pitchFamily="18" charset="2"/>
              <a:buNone/>
            </a:pPr>
            <a:r>
              <a:rPr lang="en-US" sz="1800">
                <a:effectLst/>
                <a:latin typeface="Times New Roman" panose="02020603050405020304" pitchFamily="18" charset="0"/>
                <a:ea typeface="Times New Roman" panose="02020603050405020304" pitchFamily="18" charset="0"/>
                <a:cs typeface="Cambria" panose="02040503050406030204" pitchFamily="18" charset="0"/>
              </a:rPr>
              <a:t>Sử dụng 3 độ lỗi để huấn luyện mô hình: độ lỗi phân lớp, </a:t>
            </a:r>
            <a:r>
              <a:rPr lang="en-US" sz="1800" i="1">
                <a:effectLst/>
                <a:latin typeface="Times New Roman" panose="02020603050405020304" pitchFamily="18" charset="0"/>
                <a:ea typeface="Times New Roman" panose="02020603050405020304" pitchFamily="18" charset="0"/>
                <a:cs typeface="Cambria" panose="02040503050406030204" pitchFamily="18" charset="0"/>
              </a:rPr>
              <a:t>độ lỗi hồi quy khung</a:t>
            </a:r>
            <a:r>
              <a:rPr lang="en-US" sz="1800">
                <a:effectLst/>
                <a:latin typeface="Times New Roman" panose="02020603050405020304" pitchFamily="18" charset="0"/>
                <a:ea typeface="Times New Roman" panose="02020603050405020304" pitchFamily="18" charset="0"/>
                <a:cs typeface="Cambria" panose="02040503050406030204" pitchFamily="18" charset="0"/>
              </a:rPr>
              <a:t> (box regression loss) và độ lỗi mặt nạ.</a:t>
            </a:r>
            <a:endParaRPr lang="en-US" sz="1800">
              <a:effectLst/>
              <a:latin typeface="Cambria" panose="02040503050406030204" pitchFamily="18" charset="0"/>
              <a:ea typeface="Cambria" panose="02040503050406030204" pitchFamily="18" charset="0"/>
              <a:cs typeface="Cambria" panose="02040503050406030204" pitchFamily="18" charset="0"/>
            </a:endParaRPr>
          </a:p>
          <a:p>
            <a:pPr marL="0" lvl="0" indent="0" algn="just">
              <a:lnSpc>
                <a:spcPct val="150000"/>
              </a:lnSpc>
              <a:buFont typeface="Symbol" panose="05050102010706020507" pitchFamily="18" charset="2"/>
              <a:buNone/>
            </a:pPr>
            <a:r>
              <a:rPr lang="en-US" sz="1800">
                <a:effectLst/>
                <a:latin typeface="Times New Roman" panose="02020603050405020304" pitchFamily="18" charset="0"/>
                <a:ea typeface="Times New Roman" panose="02020603050405020304" pitchFamily="18" charset="0"/>
                <a:cs typeface="Cambria" panose="02040503050406030204" pitchFamily="18" charset="0"/>
              </a:rPr>
              <a:t>Sử dụng tập dữ liệu ImageNet </a:t>
            </a:r>
            <a:r>
              <a:rPr lang="en-US" sz="1800">
                <a:effectLst/>
                <a:latin typeface="Times New Roman" panose="02020603050405020304" pitchFamily="18" charset="0"/>
                <a:ea typeface="Cambria" panose="02040503050406030204" pitchFamily="18" charset="0"/>
                <a:cs typeface="Cambria" panose="02040503050406030204" pitchFamily="18" charset="0"/>
              </a:rPr>
              <a:t>[11]</a:t>
            </a:r>
            <a:r>
              <a:rPr lang="en-US" sz="1800">
                <a:effectLst/>
                <a:latin typeface="Times New Roman" panose="02020603050405020304" pitchFamily="18" charset="0"/>
                <a:ea typeface="Times New Roman" panose="02020603050405020304" pitchFamily="18" charset="0"/>
                <a:cs typeface="Cambria" panose="02040503050406030204" pitchFamily="18" charset="0"/>
              </a:rPr>
              <a:t> .</a:t>
            </a:r>
            <a:endParaRPr lang="en-US" sz="1800">
              <a:effectLst/>
              <a:latin typeface="Cambria" panose="02040503050406030204" pitchFamily="18" charset="0"/>
              <a:ea typeface="Cambria" panose="02040503050406030204" pitchFamily="18" charset="0"/>
              <a:cs typeface="Cambria" panose="02040503050406030204" pitchFamily="18" charset="0"/>
            </a:endParaRPr>
          </a:p>
          <a:p>
            <a:pPr marL="0" lvl="0" indent="0" algn="just">
              <a:lnSpc>
                <a:spcPct val="150000"/>
              </a:lnSpc>
              <a:buFont typeface="Symbol" panose="05050102010706020507" pitchFamily="18" charset="2"/>
              <a:buNone/>
            </a:pPr>
            <a:r>
              <a:rPr lang="en-US" sz="1800">
                <a:effectLst/>
                <a:latin typeface="Times New Roman" panose="02020603050405020304" pitchFamily="18" charset="0"/>
                <a:ea typeface="Times New Roman" panose="02020603050405020304" pitchFamily="18" charset="0"/>
              </a:rPr>
              <a:t>Được huấn luyện trên GPU để tận dụng khả năng tính toán song song.</a:t>
            </a:r>
            <a:endParaRPr lang="en-US" sz="1800">
              <a:effectLst/>
              <a:latin typeface="Cambria" panose="02040503050406030204" pitchFamily="18" charset="0"/>
              <a:ea typeface="Cambria" panose="02040503050406030204" pitchFamily="18" charset="0"/>
              <a:cs typeface="Cambria" panose="02040503050406030204" pitchFamily="18" charset="0"/>
            </a:endParaRPr>
          </a:p>
        </p:txBody>
      </p:sp>
    </p:spTree>
    <p:extLst>
      <p:ext uri="{BB962C8B-B14F-4D97-AF65-F5344CB8AC3E}">
        <p14:creationId xmlns:p14="http://schemas.microsoft.com/office/powerpoint/2010/main" val="1021612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0d8a3913ea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10d8a3913ea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 R01"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6"/>
        <p:cNvGrpSpPr/>
        <p:nvPr/>
      </p:nvGrpSpPr>
      <p:grpSpPr>
        <a:xfrm>
          <a:off x="0" y="0"/>
          <a:ext cx="0" cy="0"/>
          <a:chOff x="0" y="0"/>
          <a:chExt cx="0" cy="0"/>
        </a:xfrm>
      </p:grpSpPr>
      <p:sp>
        <p:nvSpPr>
          <p:cNvPr id="57" name="Google Shape;57;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8" name="Google Shape;58;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 R01"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 R01" type="tx">
  <p:cSld name="TITLE_AND_BODY">
    <p:spTree>
      <p:nvGrpSpPr>
        <p:cNvPr id="1" name="Shape 16"/>
        <p:cNvGrpSpPr/>
        <p:nvPr/>
      </p:nvGrpSpPr>
      <p:grpSpPr>
        <a:xfrm>
          <a:off x="0" y="0"/>
          <a:ext cx="0" cy="0"/>
          <a:chOff x="0" y="0"/>
          <a:chExt cx="0" cy="0"/>
        </a:xfrm>
      </p:grpSpPr>
      <p:sp>
        <p:nvSpPr>
          <p:cNvPr id="17" name="Google Shape;17;p4"/>
          <p:cNvSpPr/>
          <p:nvPr/>
        </p:nvSpPr>
        <p:spPr>
          <a:xfrm rot="10800000" flipH="1">
            <a:off x="0" y="728400"/>
            <a:ext cx="9144000" cy="4085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a:off x="0" y="711888"/>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471900" y="57875"/>
            <a:ext cx="8222100" cy="6705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0" name="Google Shape;20;p4"/>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lvl1pPr marL="457200" lvl="0" indent="-368300">
              <a:spcBef>
                <a:spcPts val="0"/>
              </a:spcBef>
              <a:spcAft>
                <a:spcPts val="0"/>
              </a:spcAft>
              <a:buClr>
                <a:srgbClr val="000000"/>
              </a:buClr>
              <a:buSzPts val="2200"/>
              <a:buChar char="●"/>
              <a:defRPr sz="2200">
                <a:solidFill>
                  <a:srgbClr val="000000"/>
                </a:solidFill>
              </a:defRPr>
            </a:lvl1pPr>
            <a:lvl2pPr marL="914400" lvl="1" indent="-355600">
              <a:spcBef>
                <a:spcPts val="1600"/>
              </a:spcBef>
              <a:spcAft>
                <a:spcPts val="0"/>
              </a:spcAft>
              <a:buClr>
                <a:srgbClr val="000000"/>
              </a:buClr>
              <a:buSzPts val="2000"/>
              <a:buChar char="○"/>
              <a:defRPr sz="2000">
                <a:solidFill>
                  <a:srgbClr val="000000"/>
                </a:solidFill>
              </a:defRPr>
            </a:lvl2pPr>
            <a:lvl3pPr marL="1371600" lvl="2" indent="-342900">
              <a:spcBef>
                <a:spcPts val="1600"/>
              </a:spcBef>
              <a:spcAft>
                <a:spcPts val="0"/>
              </a:spcAft>
              <a:buClr>
                <a:srgbClr val="000000"/>
              </a:buClr>
              <a:buSzPts val="1800"/>
              <a:buChar char="■"/>
              <a:defRPr sz="1800">
                <a:solidFill>
                  <a:srgbClr val="000000"/>
                </a:solidFill>
              </a:defRPr>
            </a:lvl3pPr>
            <a:lvl4pPr marL="1828800" lvl="3" indent="-330200">
              <a:spcBef>
                <a:spcPts val="1600"/>
              </a:spcBef>
              <a:spcAft>
                <a:spcPts val="0"/>
              </a:spcAft>
              <a:buClr>
                <a:srgbClr val="000000"/>
              </a:buClr>
              <a:buSzPts val="1600"/>
              <a:buChar char="●"/>
              <a:defRPr sz="1600">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523550" y="4813799"/>
            <a:ext cx="548700" cy="275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p:nvPr/>
        </p:nvSpPr>
        <p:spPr>
          <a:xfrm>
            <a:off x="471900" y="4803525"/>
            <a:ext cx="8133300" cy="29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FFFFFF"/>
                </a:solidFill>
                <a:latin typeface="Roboto"/>
                <a:ea typeface="Roboto"/>
                <a:cs typeface="Roboto"/>
                <a:sym typeface="Roboto"/>
              </a:rPr>
              <a:t>UIT.CS2205.ResearchMethodology</a:t>
            </a:r>
            <a:endParaRPr b="1">
              <a:solidFill>
                <a:srgbClr val="FFFFFF"/>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7" name="Google Shape;27;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4" name="Google Shape;34;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0" name="Google Shape;40;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3" name="Google Shape;43;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8" name="Google Shape;48;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9" name="Google Shape;4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0" name="Google Shape;50;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txBox="1">
            <a:spLocks noGrp="1"/>
          </p:cNvSpPr>
          <p:nvPr>
            <p:ph type="body" idx="1"/>
          </p:nvPr>
        </p:nvSpPr>
        <p:spPr>
          <a:xfrm>
            <a:off x="57150" y="41634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5" name="Google Shape;55;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1577072" y="671512"/>
            <a:ext cx="5989856" cy="231457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t>YOLACT:</a:t>
            </a:r>
            <a:br>
              <a:rPr lang="en" b="1"/>
            </a:br>
            <a:r>
              <a:rPr lang="en" b="1"/>
              <a:t>Phân vùng Thực thể Thời gian thực</a:t>
            </a:r>
            <a:endParaRPr b="1"/>
          </a:p>
        </p:txBody>
      </p:sp>
      <p:sp>
        <p:nvSpPr>
          <p:cNvPr id="67" name="Google Shape;67;p13"/>
          <p:cNvSpPr txBox="1">
            <a:spLocks noGrp="1"/>
          </p:cNvSpPr>
          <p:nvPr>
            <p:ph type="title"/>
          </p:nvPr>
        </p:nvSpPr>
        <p:spPr>
          <a:xfrm>
            <a:off x="1903125" y="3207546"/>
            <a:ext cx="533775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a:t>Nguyễn Tấn Phúc - 220101035</a:t>
            </a:r>
            <a:endParaRPr b="1"/>
          </a:p>
        </p:txBody>
      </p:sp>
      <p:pic>
        <p:nvPicPr>
          <p:cNvPr id="23" name="Audio 22">
            <a:hlinkClick r:id="" action="ppaction://media"/>
            <a:extLst>
              <a:ext uri="{FF2B5EF4-FFF2-40B4-BE49-F238E27FC236}">
                <a16:creationId xmlns:a16="http://schemas.microsoft.com/office/drawing/2014/main" id="{48D9441E-3FCF-F69F-21EE-2C554C404BA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9284"/>
    </mc:Choice>
    <mc:Fallback>
      <p:transition spd="slow" advTm="92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Tài liệu tham khảo</a:t>
            </a:r>
            <a:endParaRPr/>
          </a:p>
        </p:txBody>
      </p:sp>
      <p:sp>
        <p:nvSpPr>
          <p:cNvPr id="103" name="Google Shape;103;p19"/>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88900" lvl="0" indent="0" algn="l" rtl="0">
              <a:spcBef>
                <a:spcPts val="0"/>
              </a:spcBef>
              <a:spcAft>
                <a:spcPts val="0"/>
              </a:spcAft>
              <a:buSzPts val="2200"/>
              <a:buNone/>
            </a:pPr>
            <a:r>
              <a:rPr lang="en-US" sz="900"/>
              <a:t>[1]	Kaiming He, Georgia Gkioxari, Piotr Dollár, and Ross Girshick, “Mask R-CNN.” arXiv, Jan. 24, 2018. Accessed: Jul. 16, 2023. [Online]. Available: http://arxiv.org/abs/1703.06870</a:t>
            </a:r>
          </a:p>
          <a:p>
            <a:pPr marL="88900" lvl="0" indent="0" algn="l" rtl="0">
              <a:spcBef>
                <a:spcPts val="0"/>
              </a:spcBef>
              <a:spcAft>
                <a:spcPts val="0"/>
              </a:spcAft>
              <a:buSzPts val="2200"/>
              <a:buNone/>
            </a:pPr>
            <a:r>
              <a:rPr lang="en-US" sz="900"/>
              <a:t>[2]	Yi Li, Haozhi Qi, Jifeng Dai, Xiangyang Ji, and Yichen Wei, “Fully Convolutional Instance-aware Semantic Segmentation.” arXiv, Apr. 10, 2017. Accessed: Jul. 16, 2023. [Online]. Available: http://arxiv.org/abs/1611.07709</a:t>
            </a:r>
          </a:p>
          <a:p>
            <a:pPr marL="88900" lvl="0" indent="0" algn="l" rtl="0">
              <a:spcBef>
                <a:spcPts val="0"/>
              </a:spcBef>
              <a:spcAft>
                <a:spcPts val="0"/>
              </a:spcAft>
              <a:buSzPts val="2200"/>
              <a:buNone/>
            </a:pPr>
            <a:r>
              <a:rPr lang="en-US" sz="900"/>
              <a:t>[3]	Shaoqing Ren, Kaiming He, Ross Girshick, and Jian Sun, “Faster R-CNN: Towards Real-Time Object Detection with Region Proposal Networks.” arXiv, Jan. 06, 2016. Accessed: Jul. 16, 2023. [Online]. Available: http://arxiv.org/abs/1506.01497</a:t>
            </a:r>
          </a:p>
          <a:p>
            <a:pPr marL="88900" lvl="0" indent="0" algn="l" rtl="0">
              <a:spcBef>
                <a:spcPts val="0"/>
              </a:spcBef>
              <a:spcAft>
                <a:spcPts val="0"/>
              </a:spcAft>
              <a:buSzPts val="2200"/>
              <a:buNone/>
            </a:pPr>
            <a:r>
              <a:rPr lang="en-US" sz="900"/>
              <a:t>[4]	Jifeng Dai, Yi Li, Kaiming He, and Jian Sun, “R-FCN: Object Detection via Region-based Fully Convolutional Networks,” in Advances in Neural Information Processing Systems, Curran Associates, Inc., 2016. Accessed: Jul. 16, 2023. [Online]. Available: https://papers.nips.cc/paper_files/paper/2016/hash/577ef1154f3240ad5b9b413aa7346a1e-Abstract.html</a:t>
            </a:r>
          </a:p>
          <a:p>
            <a:pPr marL="88900" lvl="0" indent="0" algn="l" rtl="0">
              <a:spcBef>
                <a:spcPts val="0"/>
              </a:spcBef>
              <a:spcAft>
                <a:spcPts val="0"/>
              </a:spcAft>
              <a:buSzPts val="2200"/>
              <a:buNone/>
            </a:pPr>
            <a:r>
              <a:rPr lang="en-US" sz="900"/>
              <a:t>[5]	Joseph Redmon and Ali Farhadi, “YOLO9000: Better, Faster, Stronger.” arXiv, Dec. 25, 2016. Accessed: Jul. 16, 2023. [Online]. Available: http://arxiv.org/abs/1612.08242</a:t>
            </a:r>
          </a:p>
          <a:p>
            <a:pPr marL="88900" lvl="0" indent="0" algn="l" rtl="0">
              <a:spcBef>
                <a:spcPts val="0"/>
              </a:spcBef>
              <a:spcAft>
                <a:spcPts val="0"/>
              </a:spcAft>
              <a:buSzPts val="2200"/>
              <a:buNone/>
            </a:pPr>
            <a:r>
              <a:rPr lang="en-US" sz="900"/>
              <a:t>[6]	Joseph Redmon and Ali Farhadi, “YOLOv3: An Incremental Improvement.” arXiv, Apr. 08, 2018. Accessed: Jul. 16, 2023. [Online]. Available: http://arxiv.org/abs/1804.02767</a:t>
            </a:r>
          </a:p>
          <a:p>
            <a:pPr marL="88900" lvl="0" indent="0" algn="l" rtl="0">
              <a:spcBef>
                <a:spcPts val="0"/>
              </a:spcBef>
              <a:spcAft>
                <a:spcPts val="0"/>
              </a:spcAft>
              <a:buSzPts val="2200"/>
              <a:buNone/>
            </a:pPr>
            <a:r>
              <a:rPr lang="en-US" sz="900"/>
              <a:t>[7]	Wei Liu et al., “SSD: Single Shot MultiBox Detector,” 2016, pp. 21–37. doi: 10.1007/978-3-319-46448-0_2.</a:t>
            </a:r>
          </a:p>
          <a:p>
            <a:pPr marL="88900" lvl="0" indent="0" algn="l" rtl="0">
              <a:spcBef>
                <a:spcPts val="0"/>
              </a:spcBef>
              <a:spcAft>
                <a:spcPts val="0"/>
              </a:spcAft>
              <a:buSzPts val="2200"/>
              <a:buNone/>
            </a:pPr>
            <a:r>
              <a:rPr lang="en-US" sz="900"/>
              <a:t>[8]	Tsung-Yi Lin, Piotr Dollar, Ross Girshick, Kaiming He, Bharath Hariharan, and Serge Belongie, “Feature Pyramid Networks for Object Detection,” in 2017 IEEE Conference on Computer Vision and Pattern Recognition (CVPR), Honolulu, HI: IEEE, Jul. 2017, pp. 936–944. doi: 10.1109/CVPR.2017.106.</a:t>
            </a:r>
          </a:p>
          <a:p>
            <a:pPr marL="88900" lvl="0" indent="0" algn="l" rtl="0">
              <a:spcBef>
                <a:spcPts val="0"/>
              </a:spcBef>
              <a:spcAft>
                <a:spcPts val="0"/>
              </a:spcAft>
              <a:buSzPts val="2200"/>
              <a:buNone/>
            </a:pPr>
            <a:r>
              <a:rPr lang="en-US" sz="900"/>
              <a:t>[9]	K. He, X. Zhang, S. Ren, and J. Sun, “Deep Residual Learning for Image Recognition.” arXiv, Dec. 10, 2015. Accessed: Jul. 17, 2023. [Online]. Available: http://arxiv.org/abs/1512.03385</a:t>
            </a:r>
          </a:p>
          <a:p>
            <a:pPr marL="88900" lvl="0" indent="0" algn="l" rtl="0">
              <a:spcBef>
                <a:spcPts val="0"/>
              </a:spcBef>
              <a:spcAft>
                <a:spcPts val="0"/>
              </a:spcAft>
              <a:buSzPts val="2200"/>
              <a:buNone/>
            </a:pPr>
            <a:r>
              <a:rPr lang="en-US" sz="900"/>
              <a:t>[10]	T.-Y. Lin, P. Goyal, R. Girshick, K. He, and P. Dollar, “Focal Loss for Dense Object Detection,” in 2017 IEEE International Conference on Computer Vision (ICCV), Venice: IEEE, Oct. 2017, pp. 2999–3007. doi: 10.1109/ICCV.2017.324.</a:t>
            </a:r>
          </a:p>
          <a:p>
            <a:pPr marL="88900" lvl="0" indent="0" algn="l" rtl="0">
              <a:spcBef>
                <a:spcPts val="0"/>
              </a:spcBef>
              <a:spcAft>
                <a:spcPts val="0"/>
              </a:spcAft>
              <a:buSzPts val="2200"/>
              <a:buNone/>
            </a:pPr>
            <a:r>
              <a:rPr lang="en-US" sz="900"/>
              <a:t>[11]	J. Deng, W. Dong, R. Socher, L.-J. Li, Kai Li, and Li Fei-Fei, “ImageNet: A large-scale hierarchical image database,” in 2009 IEEE Conference on Computer Vision and Pattern Recognition, Miami, FL: IEEE, Jun. 2009, pp. 248–255. doi: 10.1109/CVPR.2009.5206848.</a:t>
            </a:r>
          </a:p>
          <a:p>
            <a:pPr marL="88900" lvl="0" indent="0" algn="l" rtl="0">
              <a:spcBef>
                <a:spcPts val="0"/>
              </a:spcBef>
              <a:spcAft>
                <a:spcPts val="0"/>
              </a:spcAft>
              <a:buSzPts val="2200"/>
              <a:buNone/>
            </a:pPr>
            <a:endParaRPr lang="en-US" sz="900"/>
          </a:p>
          <a:p>
            <a:pPr marL="88900" lvl="0" indent="0" algn="l" rtl="0">
              <a:spcBef>
                <a:spcPts val="0"/>
              </a:spcBef>
              <a:spcAft>
                <a:spcPts val="0"/>
              </a:spcAft>
              <a:buSzPts val="2200"/>
              <a:buNone/>
            </a:pPr>
            <a:endParaRPr lang="en-US" sz="900">
              <a:latin typeface="Arial"/>
              <a:ea typeface="Arial"/>
              <a:cs typeface="Arial"/>
              <a:sym typeface="Arial"/>
            </a:endParaRPr>
          </a:p>
        </p:txBody>
      </p:sp>
      <p:pic>
        <p:nvPicPr>
          <p:cNvPr id="4" name="Audio 3">
            <a:hlinkClick r:id="" action="ppaction://media"/>
            <a:extLst>
              <a:ext uri="{FF2B5EF4-FFF2-40B4-BE49-F238E27FC236}">
                <a16:creationId xmlns:a16="http://schemas.microsoft.com/office/drawing/2014/main" id="{E43F53FA-2147-5B93-73B6-DB0A023E76C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010"/>
    </mc:Choice>
    <mc:Fallback>
      <p:transition spd="slow" advTm="4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Tóm tắt </a:t>
            </a:r>
            <a:endParaRPr/>
          </a:p>
        </p:txBody>
      </p:sp>
      <p:sp>
        <p:nvSpPr>
          <p:cNvPr id="73" name="Google Shape;73;p14"/>
          <p:cNvSpPr txBox="1">
            <a:spLocks noGrp="1"/>
          </p:cNvSpPr>
          <p:nvPr>
            <p:ph type="body" idx="1"/>
          </p:nvPr>
        </p:nvSpPr>
        <p:spPr>
          <a:xfrm>
            <a:off x="3150394" y="820500"/>
            <a:ext cx="5543605"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r>
              <a:rPr lang="en-US"/>
              <a:t>Họ và Tên: Nguyễn Tấn Phúc</a:t>
            </a:r>
            <a:endParaRPr lang="en"/>
          </a:p>
          <a:p>
            <a:pPr marL="457200" lvl="0" indent="-368300" algn="l" rtl="0">
              <a:spcBef>
                <a:spcPts val="0"/>
              </a:spcBef>
              <a:spcAft>
                <a:spcPts val="0"/>
              </a:spcAft>
              <a:buSzPts val="2200"/>
              <a:buFont typeface="Arial"/>
              <a:buChar char="●"/>
            </a:pPr>
            <a:r>
              <a:rPr lang="en"/>
              <a:t>MSHV: 220101035</a:t>
            </a:r>
          </a:p>
          <a:p>
            <a:pPr marL="457200" lvl="0" indent="-368300" algn="l" rtl="0">
              <a:spcBef>
                <a:spcPts val="0"/>
              </a:spcBef>
              <a:spcAft>
                <a:spcPts val="0"/>
              </a:spcAft>
              <a:buSzPts val="2200"/>
              <a:buFont typeface="Arial"/>
              <a:buChar char="●"/>
            </a:pPr>
            <a:r>
              <a:rPr lang="en"/>
              <a:t>Lớp: CS2205.</a:t>
            </a:r>
            <a:r>
              <a:rPr lang="en-US"/>
              <a:t>APR2023</a:t>
            </a:r>
            <a:endParaRPr/>
          </a:p>
          <a:p>
            <a:pPr marL="457200" lvl="0" indent="-368300" algn="l" rtl="0">
              <a:spcBef>
                <a:spcPts val="0"/>
              </a:spcBef>
              <a:spcAft>
                <a:spcPts val="0"/>
              </a:spcAft>
              <a:buSzPts val="2200"/>
              <a:buFont typeface="Arial"/>
              <a:buChar char="●"/>
            </a:pPr>
            <a:r>
              <a:rPr lang="en"/>
              <a:t>Link Github: </a:t>
            </a:r>
            <a:endParaRPr/>
          </a:p>
          <a:p>
            <a:pPr marL="457200" lvl="0" indent="-368300" algn="l" rtl="0">
              <a:spcBef>
                <a:spcPts val="0"/>
              </a:spcBef>
              <a:spcAft>
                <a:spcPts val="0"/>
              </a:spcAft>
              <a:buSzPts val="2200"/>
              <a:buChar char="●"/>
            </a:pPr>
            <a:r>
              <a:rPr lang="en"/>
              <a:t>Link YouTube video:</a:t>
            </a: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3" name="Picture 2" descr="A person standing in front of a wall of rugs&#10;&#10;Description automatically generated">
            <a:extLst>
              <a:ext uri="{FF2B5EF4-FFF2-40B4-BE49-F238E27FC236}">
                <a16:creationId xmlns:a16="http://schemas.microsoft.com/office/drawing/2014/main" id="{7EA9A966-5C0A-CCCC-3471-3D3636F54891}"/>
              </a:ext>
            </a:extLst>
          </p:cNvPr>
          <p:cNvPicPr>
            <a:picLocks noChangeAspect="1"/>
          </p:cNvPicPr>
          <p:nvPr/>
        </p:nvPicPr>
        <p:blipFill>
          <a:blip r:embed="rId5"/>
          <a:stretch>
            <a:fillRect/>
          </a:stretch>
        </p:blipFill>
        <p:spPr>
          <a:xfrm>
            <a:off x="471900" y="1442390"/>
            <a:ext cx="2559683" cy="2664619"/>
          </a:xfrm>
          <a:prstGeom prst="rect">
            <a:avLst/>
          </a:prstGeom>
        </p:spPr>
      </p:pic>
      <p:pic>
        <p:nvPicPr>
          <p:cNvPr id="23" name="Audio 22">
            <a:hlinkClick r:id="" action="ppaction://media"/>
            <a:extLst>
              <a:ext uri="{FF2B5EF4-FFF2-40B4-BE49-F238E27FC236}">
                <a16:creationId xmlns:a16="http://schemas.microsoft.com/office/drawing/2014/main" id="{D8249E38-3AE0-9B1F-4AE6-DA4B41766D8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6146"/>
    </mc:Choice>
    <mc:Fallback>
      <p:transition spd="slow" advTm="16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Giới thiệu</a:t>
            </a:r>
            <a:endParaRPr/>
          </a:p>
        </p:txBody>
      </p:sp>
      <p:sp>
        <p:nvSpPr>
          <p:cNvPr id="23" name="Google Shape;85;p16">
            <a:extLst>
              <a:ext uri="{FF2B5EF4-FFF2-40B4-BE49-F238E27FC236}">
                <a16:creationId xmlns:a16="http://schemas.microsoft.com/office/drawing/2014/main" id="{835E1B95-CB46-29D7-7EE9-17948F9DD640}"/>
              </a:ext>
            </a:extLst>
          </p:cNvPr>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a:t>Bài toán Phân vùng Thực thể:</a:t>
            </a:r>
          </a:p>
          <a:p>
            <a:pPr lvl="1" indent="-368300">
              <a:spcBef>
                <a:spcPts val="0"/>
              </a:spcBef>
              <a:buSzPts val="2200"/>
              <a:buFont typeface="Arial"/>
              <a:buChar char="●"/>
            </a:pPr>
            <a:r>
              <a:rPr lang="en">
                <a:latin typeface="Arial"/>
                <a:ea typeface="Arial"/>
                <a:cs typeface="Arial"/>
                <a:sym typeface="Arial"/>
              </a:rPr>
              <a:t>Định nghĩa</a:t>
            </a:r>
            <a:endParaRPr>
              <a:latin typeface="Arial"/>
              <a:ea typeface="Arial"/>
              <a:cs typeface="Arial"/>
              <a:sym typeface="Arial"/>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grpSp>
        <p:nvGrpSpPr>
          <p:cNvPr id="2" name="Group 1">
            <a:extLst>
              <a:ext uri="{FF2B5EF4-FFF2-40B4-BE49-F238E27FC236}">
                <a16:creationId xmlns:a16="http://schemas.microsoft.com/office/drawing/2014/main" id="{CAD381E9-67F5-B208-438C-8325A6A7188F}"/>
              </a:ext>
            </a:extLst>
          </p:cNvPr>
          <p:cNvGrpSpPr/>
          <p:nvPr/>
        </p:nvGrpSpPr>
        <p:grpSpPr>
          <a:xfrm>
            <a:off x="394066" y="1755241"/>
            <a:ext cx="8355866" cy="2796365"/>
            <a:chOff x="394066" y="1526635"/>
            <a:chExt cx="8355866" cy="2796365"/>
          </a:xfrm>
        </p:grpSpPr>
        <p:pic>
          <p:nvPicPr>
            <p:cNvPr id="25" name="Picture 24" descr="A group of people standing together&#10;&#10;Description automatically generated">
              <a:extLst>
                <a:ext uri="{FF2B5EF4-FFF2-40B4-BE49-F238E27FC236}">
                  <a16:creationId xmlns:a16="http://schemas.microsoft.com/office/drawing/2014/main" id="{6EC87234-6D8C-9C57-F966-72A61E7CD580}"/>
                </a:ext>
              </a:extLst>
            </p:cNvPr>
            <p:cNvPicPr>
              <a:picLocks noChangeAspect="1"/>
            </p:cNvPicPr>
            <p:nvPr/>
          </p:nvPicPr>
          <p:blipFill>
            <a:blip r:embed="rId5"/>
            <a:stretch>
              <a:fillRect/>
            </a:stretch>
          </p:blipFill>
          <p:spPr>
            <a:xfrm>
              <a:off x="394067" y="1526635"/>
              <a:ext cx="8355865" cy="2367538"/>
            </a:xfrm>
            <a:prstGeom prst="rect">
              <a:avLst/>
            </a:prstGeom>
          </p:spPr>
        </p:pic>
        <p:sp>
          <p:nvSpPr>
            <p:cNvPr id="26" name="TextBox 25">
              <a:extLst>
                <a:ext uri="{FF2B5EF4-FFF2-40B4-BE49-F238E27FC236}">
                  <a16:creationId xmlns:a16="http://schemas.microsoft.com/office/drawing/2014/main" id="{B6204BA1-CBC2-C6BF-46C4-2AFB915E6C60}"/>
                </a:ext>
              </a:extLst>
            </p:cNvPr>
            <p:cNvSpPr txBox="1"/>
            <p:nvPr/>
          </p:nvSpPr>
          <p:spPr>
            <a:xfrm>
              <a:off x="394066" y="3922890"/>
              <a:ext cx="8355865" cy="400110"/>
            </a:xfrm>
            <a:prstGeom prst="rect">
              <a:avLst/>
            </a:prstGeom>
            <a:noFill/>
          </p:spPr>
          <p:txBody>
            <a:bodyPr wrap="square" rtlCol="0">
              <a:spAutoFit/>
            </a:bodyPr>
            <a:lstStyle/>
            <a:p>
              <a:pPr algn="ctr"/>
              <a:r>
                <a:rPr lang="en-US" sz="1000">
                  <a:latin typeface="Tahoma" panose="020B0604030504040204" pitchFamily="34" charset="0"/>
                  <a:ea typeface="Tahoma" panose="020B0604030504040204" pitchFamily="34" charset="0"/>
                  <a:cs typeface="Tahoma" panose="020B0604030504040204" pitchFamily="34" charset="0"/>
                </a:rPr>
                <a:t>Nguồn: Towards Data Science</a:t>
              </a:r>
              <a:br>
                <a:rPr lang="en-US" sz="1000">
                  <a:latin typeface="Tahoma" panose="020B0604030504040204" pitchFamily="34" charset="0"/>
                  <a:ea typeface="Tahoma" panose="020B0604030504040204" pitchFamily="34" charset="0"/>
                  <a:cs typeface="Tahoma" panose="020B0604030504040204" pitchFamily="34" charset="0"/>
                </a:rPr>
              </a:br>
              <a:r>
                <a:rPr lang="en-US" sz="1000">
                  <a:latin typeface="Tahoma" panose="020B0604030504040204" pitchFamily="34" charset="0"/>
                  <a:ea typeface="Tahoma" panose="020B0604030504040204" pitchFamily="34" charset="0"/>
                  <a:cs typeface="Tahoma" panose="020B0604030504040204" pitchFamily="34" charset="0"/>
                </a:rPr>
                <a:t>[https://towardsdatascience.com/single-stage-instance-segmentation-a-review-1eeb66e0cc49]</a:t>
              </a:r>
            </a:p>
          </p:txBody>
        </p:sp>
      </p:grpSp>
      <p:pic>
        <p:nvPicPr>
          <p:cNvPr id="18" name="Audio 17">
            <a:hlinkClick r:id="" action="ppaction://media"/>
            <a:extLst>
              <a:ext uri="{FF2B5EF4-FFF2-40B4-BE49-F238E27FC236}">
                <a16:creationId xmlns:a16="http://schemas.microsoft.com/office/drawing/2014/main" id="{B5047E3B-1ED4-5C88-5038-407D799DBD0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971464754"/>
      </p:ext>
    </p:extLst>
  </p:cSld>
  <p:clrMapOvr>
    <a:masterClrMapping/>
  </p:clrMapOvr>
  <mc:AlternateContent xmlns:mc="http://schemas.openxmlformats.org/markup-compatibility/2006">
    <mc:Choice xmlns:p14="http://schemas.microsoft.com/office/powerpoint/2010/main" Requires="p14">
      <p:transition spd="slow" p14:dur="2000" advTm="49893"/>
    </mc:Choice>
    <mc:Fallback>
      <p:transition spd="slow" advTm="498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Giới thiệu</a:t>
            </a:r>
            <a:endParaRPr/>
          </a:p>
        </p:txBody>
      </p:sp>
      <p:sp>
        <p:nvSpPr>
          <p:cNvPr id="23" name="Google Shape;85;p16">
            <a:extLst>
              <a:ext uri="{FF2B5EF4-FFF2-40B4-BE49-F238E27FC236}">
                <a16:creationId xmlns:a16="http://schemas.microsoft.com/office/drawing/2014/main" id="{835E1B95-CB46-29D7-7EE9-17948F9DD640}"/>
              </a:ext>
            </a:extLst>
          </p:cNvPr>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en"/>
              <a:t>Bài toán Phân vùng Thực thể: YOLACT</a:t>
            </a:r>
            <a:endParaRPr>
              <a:latin typeface="Arial"/>
              <a:ea typeface="Arial"/>
              <a:cs typeface="Arial"/>
              <a:sym typeface="Arial"/>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grpSp>
        <p:nvGrpSpPr>
          <p:cNvPr id="6" name="Group 5">
            <a:extLst>
              <a:ext uri="{FF2B5EF4-FFF2-40B4-BE49-F238E27FC236}">
                <a16:creationId xmlns:a16="http://schemas.microsoft.com/office/drawing/2014/main" id="{F687F9E0-D14D-B1A8-FC1D-62B0EEE38D3C}"/>
              </a:ext>
            </a:extLst>
          </p:cNvPr>
          <p:cNvGrpSpPr/>
          <p:nvPr/>
        </p:nvGrpSpPr>
        <p:grpSpPr>
          <a:xfrm>
            <a:off x="394066" y="1478757"/>
            <a:ext cx="8355865" cy="2918960"/>
            <a:chOff x="394066" y="1478757"/>
            <a:chExt cx="8355865" cy="2918960"/>
          </a:xfrm>
        </p:grpSpPr>
        <p:sp>
          <p:nvSpPr>
            <p:cNvPr id="26" name="TextBox 25">
              <a:extLst>
                <a:ext uri="{FF2B5EF4-FFF2-40B4-BE49-F238E27FC236}">
                  <a16:creationId xmlns:a16="http://schemas.microsoft.com/office/drawing/2014/main" id="{B6204BA1-CBC2-C6BF-46C4-2AFB915E6C60}"/>
                </a:ext>
              </a:extLst>
            </p:cNvPr>
            <p:cNvSpPr txBox="1"/>
            <p:nvPr/>
          </p:nvSpPr>
          <p:spPr>
            <a:xfrm>
              <a:off x="394066" y="4151496"/>
              <a:ext cx="8355865" cy="246221"/>
            </a:xfrm>
            <a:prstGeom prst="rect">
              <a:avLst/>
            </a:prstGeom>
            <a:noFill/>
          </p:spPr>
          <p:txBody>
            <a:bodyPr wrap="square" rtlCol="0">
              <a:spAutoFit/>
            </a:bodyPr>
            <a:lstStyle/>
            <a:p>
              <a:pPr algn="ctr"/>
              <a:r>
                <a:rPr lang="en-US" sz="1000" b="1" i="1">
                  <a:latin typeface="Tahoma" panose="020B0604030504040204" pitchFamily="34" charset="0"/>
                  <a:ea typeface="Tahoma" panose="020B0604030504040204" pitchFamily="34" charset="0"/>
                  <a:cs typeface="Tahoma" panose="020B0604030504040204" pitchFamily="34" charset="0"/>
                </a:rPr>
                <a:t>Hình 1.</a:t>
              </a:r>
              <a:r>
                <a:rPr lang="en-US" sz="1000">
                  <a:latin typeface="Tahoma" panose="020B0604030504040204" pitchFamily="34" charset="0"/>
                  <a:ea typeface="Tahoma" panose="020B0604030504040204" pitchFamily="34" charset="0"/>
                  <a:cs typeface="Tahoma" panose="020B0604030504040204" pitchFamily="34" charset="0"/>
                </a:rPr>
                <a:t> Đầu vào và đầu ra của YOLACT</a:t>
              </a:r>
            </a:p>
          </p:txBody>
        </p:sp>
        <p:pic>
          <p:nvPicPr>
            <p:cNvPr id="4" name="Picture 3" descr="A diagram of a person's life&#10;&#10;Description automatically generated">
              <a:extLst>
                <a:ext uri="{FF2B5EF4-FFF2-40B4-BE49-F238E27FC236}">
                  <a16:creationId xmlns:a16="http://schemas.microsoft.com/office/drawing/2014/main" id="{0EBA0BD8-B1B0-87A2-22BD-D0FB8EF7E7AC}"/>
                </a:ext>
              </a:extLst>
            </p:cNvPr>
            <p:cNvPicPr>
              <a:picLocks noChangeAspect="1"/>
            </p:cNvPicPr>
            <p:nvPr/>
          </p:nvPicPr>
          <p:blipFill>
            <a:blip r:embed="rId5"/>
            <a:stretch>
              <a:fillRect/>
            </a:stretch>
          </p:blipFill>
          <p:spPr>
            <a:xfrm>
              <a:off x="768397" y="1478757"/>
              <a:ext cx="7607202" cy="2580614"/>
            </a:xfrm>
            <a:prstGeom prst="rect">
              <a:avLst/>
            </a:prstGeom>
          </p:spPr>
        </p:pic>
      </p:grpSp>
      <p:pic>
        <p:nvPicPr>
          <p:cNvPr id="17" name="Audio 16">
            <a:hlinkClick r:id="" action="ppaction://media"/>
            <a:extLst>
              <a:ext uri="{FF2B5EF4-FFF2-40B4-BE49-F238E27FC236}">
                <a16:creationId xmlns:a16="http://schemas.microsoft.com/office/drawing/2014/main" id="{029D014D-0F7D-AF79-CF54-2C14E8F8ECF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007013594"/>
      </p:ext>
    </p:extLst>
  </p:cSld>
  <p:clrMapOvr>
    <a:masterClrMapping/>
  </p:clrMapOvr>
  <mc:AlternateContent xmlns:mc="http://schemas.openxmlformats.org/markup-compatibility/2006">
    <mc:Choice xmlns:p14="http://schemas.microsoft.com/office/powerpoint/2010/main" Requires="p14">
      <p:transition spd="slow" p14:dur="2000" advTm="51988"/>
    </mc:Choice>
    <mc:Fallback>
      <p:transition spd="slow" advTm="519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Mục tiêu</a:t>
            </a:r>
            <a:endParaRPr/>
          </a:p>
        </p:txBody>
      </p:sp>
      <p:sp>
        <p:nvSpPr>
          <p:cNvPr id="85" name="Google Shape;85;p16"/>
          <p:cNvSpPr txBox="1">
            <a:spLocks noGrp="1"/>
          </p:cNvSpPr>
          <p:nvPr>
            <p:ph type="body" idx="1"/>
          </p:nvPr>
        </p:nvSpPr>
        <p:spPr>
          <a:xfrm>
            <a:off x="46095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vi-VN" sz="2000" b="1"/>
              <a:t>Giảm thời gian thực thi: </a:t>
            </a:r>
            <a:r>
              <a:rPr lang="vi-VN" sz="2000"/>
              <a:t>Tiến hành thử nghiệm song song 2 tác vụ sinh mặt nạ mẫu và dự đoán hệ số mặt nạ. Sau đó, thử nghiệm các cách kết hợp 2 đầu ra kể trên sao cho tối ưu hóa cho quá trình thực thi thời gian thực.</a:t>
            </a:r>
          </a:p>
          <a:p>
            <a:pPr marL="457200" lvl="0" indent="-368300" algn="l" rtl="0">
              <a:spcBef>
                <a:spcPts val="0"/>
              </a:spcBef>
              <a:spcAft>
                <a:spcPts val="0"/>
              </a:spcAft>
              <a:buSzPts val="2200"/>
              <a:buFont typeface="Arial"/>
              <a:buChar char="●"/>
            </a:pPr>
            <a:r>
              <a:rPr lang="vi-VN" sz="2000" b="1"/>
              <a:t>Cải thiện độ chính xác: </a:t>
            </a:r>
            <a:r>
              <a:rPr lang="vi-VN" sz="2000"/>
              <a:t>Tiến hành nghiên cứu lại cách bảo toàn lượng thông tin mất mát ở các lớp pooling mà những phương pháp SOTA sử dụng.</a:t>
            </a:r>
          </a:p>
          <a:p>
            <a:pPr marL="457200" lvl="0" indent="-368300" algn="l" rtl="0">
              <a:spcBef>
                <a:spcPts val="0"/>
              </a:spcBef>
              <a:spcAft>
                <a:spcPts val="0"/>
              </a:spcAft>
              <a:buSzPts val="2200"/>
              <a:buFont typeface="Arial"/>
              <a:buChar char="●"/>
            </a:pPr>
            <a:r>
              <a:rPr lang="vi-VN" sz="2000" b="1"/>
              <a:t>Mang tính khái quát: </a:t>
            </a:r>
            <a:r>
              <a:rPr lang="vi-VN" sz="2000"/>
              <a:t>Ý tưởng sinh mặt nạ mẫu và hệ số mặt nạ có thể được áp dụng vào đa số các phương pháp phân vùng thực thể.</a:t>
            </a:r>
            <a:endParaRPr sz="2000"/>
          </a:p>
        </p:txBody>
      </p:sp>
      <p:pic>
        <p:nvPicPr>
          <p:cNvPr id="13" name="Audio 12">
            <a:hlinkClick r:id="" action="ppaction://media"/>
            <a:extLst>
              <a:ext uri="{FF2B5EF4-FFF2-40B4-BE49-F238E27FC236}">
                <a16:creationId xmlns:a16="http://schemas.microsoft.com/office/drawing/2014/main" id="{54B3515E-14C2-6001-C620-3425736A32D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5445"/>
    </mc:Choice>
    <mc:Fallback>
      <p:transition spd="slow" advTm="45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Nội dung và Phương pháp</a:t>
            </a:r>
            <a:endParaRPr/>
          </a:p>
        </p:txBody>
      </p:sp>
      <p:sp>
        <p:nvSpPr>
          <p:cNvPr id="91" name="Google Shape;91;p17"/>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88900" lvl="0" indent="0" algn="l" rtl="0">
              <a:spcBef>
                <a:spcPts val="0"/>
              </a:spcBef>
              <a:spcAft>
                <a:spcPts val="0"/>
              </a:spcAft>
              <a:buSzPts val="2200"/>
              <a:buNone/>
            </a:pPr>
            <a:r>
              <a:rPr lang="en-US">
                <a:latin typeface="Arial"/>
                <a:ea typeface="Arial"/>
                <a:cs typeface="Arial"/>
                <a:sym typeface="Arial"/>
              </a:rPr>
              <a:t>1. Sinh mẫu</a:t>
            </a:r>
          </a:p>
          <a:p>
            <a:endParaRPr lang="en-US" sz="1800">
              <a:latin typeface="Arial"/>
              <a:ea typeface="Arial"/>
              <a:cs typeface="Arial"/>
              <a:sym typeface="Arial"/>
            </a:endParaRPr>
          </a:p>
          <a:p>
            <a:r>
              <a:rPr lang="en-US" sz="1800">
                <a:latin typeface="Arial"/>
                <a:ea typeface="Arial"/>
                <a:cs typeface="Arial"/>
                <a:sym typeface="Arial"/>
              </a:rPr>
              <a:t>Sinh ra một tập các “mặt nạ mẫu” có kích thước bằng với ảnh đầu vào.</a:t>
            </a:r>
          </a:p>
          <a:p>
            <a:pPr marL="88900" lvl="0" indent="0" algn="l" rtl="0">
              <a:spcBef>
                <a:spcPts val="0"/>
              </a:spcBef>
              <a:spcAft>
                <a:spcPts val="0"/>
              </a:spcAft>
              <a:buSzPts val="2200"/>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grpSp>
        <p:nvGrpSpPr>
          <p:cNvPr id="2" name="Group 1">
            <a:extLst>
              <a:ext uri="{FF2B5EF4-FFF2-40B4-BE49-F238E27FC236}">
                <a16:creationId xmlns:a16="http://schemas.microsoft.com/office/drawing/2014/main" id="{F8FB9618-C40D-E755-5F8C-046D1E9F33F3}"/>
              </a:ext>
            </a:extLst>
          </p:cNvPr>
          <p:cNvGrpSpPr/>
          <p:nvPr/>
        </p:nvGrpSpPr>
        <p:grpSpPr>
          <a:xfrm>
            <a:off x="2224205" y="2571745"/>
            <a:ext cx="4695590" cy="1879078"/>
            <a:chOff x="4441663" y="10229930"/>
            <a:chExt cx="2637443" cy="969905"/>
          </a:xfrm>
        </p:grpSpPr>
        <p:pic>
          <p:nvPicPr>
            <p:cNvPr id="3" name="Picture 2">
              <a:extLst>
                <a:ext uri="{FF2B5EF4-FFF2-40B4-BE49-F238E27FC236}">
                  <a16:creationId xmlns:a16="http://schemas.microsoft.com/office/drawing/2014/main" id="{5C0F8BDD-8026-892A-0A8C-D1916B420550}"/>
                </a:ext>
              </a:extLst>
            </p:cNvPr>
            <p:cNvPicPr>
              <a:picLocks noChangeAspect="1"/>
            </p:cNvPicPr>
            <p:nvPr/>
          </p:nvPicPr>
          <p:blipFill rotWithShape="1">
            <a:blip r:embed="rId5"/>
            <a:srcRect t="1" b="19372"/>
            <a:stretch/>
          </p:blipFill>
          <p:spPr>
            <a:xfrm>
              <a:off x="4441663" y="10229930"/>
              <a:ext cx="2637443" cy="829538"/>
            </a:xfrm>
            <a:prstGeom prst="rect">
              <a:avLst/>
            </a:prstGeom>
          </p:spPr>
        </p:pic>
        <p:sp>
          <p:nvSpPr>
            <p:cNvPr id="4" name="TextBox 3">
              <a:extLst>
                <a:ext uri="{FF2B5EF4-FFF2-40B4-BE49-F238E27FC236}">
                  <a16:creationId xmlns:a16="http://schemas.microsoft.com/office/drawing/2014/main" id="{CC690B24-8345-B330-3E97-1FF2B4D4077C}"/>
                </a:ext>
              </a:extLst>
            </p:cNvPr>
            <p:cNvSpPr txBox="1"/>
            <p:nvPr/>
          </p:nvSpPr>
          <p:spPr>
            <a:xfrm>
              <a:off x="4441664" y="11072746"/>
              <a:ext cx="2637442" cy="127089"/>
            </a:xfrm>
            <a:prstGeom prst="rect">
              <a:avLst/>
            </a:prstGeom>
            <a:noFill/>
          </p:spPr>
          <p:txBody>
            <a:bodyPr wrap="square" rtlCol="0">
              <a:spAutoFit/>
            </a:bodyPr>
            <a:lstStyle/>
            <a:p>
              <a:pPr algn="ctr"/>
              <a:r>
                <a:rPr lang="en-US" sz="1000" b="1" i="1">
                  <a:solidFill>
                    <a:schemeClr val="bg2"/>
                  </a:solidFill>
                  <a:latin typeface="Roboto" panose="02000000000000000000" pitchFamily="2" charset="0"/>
                  <a:ea typeface="Roboto" panose="02000000000000000000" pitchFamily="2" charset="0"/>
                  <a:cs typeface="Roboto" panose="02000000000000000000" pitchFamily="2" charset="0"/>
                </a:rPr>
                <a:t>Hình 2. </a:t>
              </a:r>
              <a:r>
                <a:rPr lang="en-US" sz="1000">
                  <a:solidFill>
                    <a:schemeClr val="bg2"/>
                  </a:solidFill>
                  <a:latin typeface="Roboto" panose="02000000000000000000" pitchFamily="2" charset="0"/>
                  <a:ea typeface="Roboto" panose="02000000000000000000" pitchFamily="2" charset="0"/>
                  <a:cs typeface="Roboto" panose="02000000000000000000" pitchFamily="2" charset="0"/>
                </a:rPr>
                <a:t>Sinh mẫu</a:t>
              </a:r>
            </a:p>
          </p:txBody>
        </p:sp>
      </p:grpSp>
      <p:pic>
        <p:nvPicPr>
          <p:cNvPr id="11" name="Audio 10">
            <a:hlinkClick r:id="" action="ppaction://media"/>
            <a:extLst>
              <a:ext uri="{FF2B5EF4-FFF2-40B4-BE49-F238E27FC236}">
                <a16:creationId xmlns:a16="http://schemas.microsoft.com/office/drawing/2014/main" id="{5BFDCD61-AFA0-3240-D9E6-70F3F997C9D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9243"/>
    </mc:Choice>
    <mc:Fallback>
      <p:transition spd="slow" advTm="29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Nội dung và Phương pháp</a:t>
            </a:r>
            <a:endParaRPr/>
          </a:p>
        </p:txBody>
      </p:sp>
      <p:sp>
        <p:nvSpPr>
          <p:cNvPr id="91" name="Google Shape;91;p17"/>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88900" lvl="0" indent="0" algn="l" rtl="0">
              <a:spcBef>
                <a:spcPts val="0"/>
              </a:spcBef>
              <a:spcAft>
                <a:spcPts val="0"/>
              </a:spcAft>
              <a:buSzPts val="2200"/>
              <a:buNone/>
            </a:pPr>
            <a:r>
              <a:rPr lang="en-US">
                <a:latin typeface="Arial"/>
                <a:ea typeface="Arial"/>
                <a:cs typeface="Arial"/>
                <a:sym typeface="Arial"/>
              </a:rPr>
              <a:t>2. Hệ số mặt nạ</a:t>
            </a:r>
          </a:p>
          <a:p>
            <a:endParaRPr lang="en-US" sz="1800">
              <a:latin typeface="Arial"/>
              <a:ea typeface="Arial"/>
              <a:cs typeface="Arial"/>
              <a:sym typeface="Arial"/>
            </a:endParaRPr>
          </a:p>
          <a:p>
            <a:r>
              <a:rPr lang="en-US" sz="1800">
                <a:latin typeface="Arial"/>
                <a:ea typeface="Arial"/>
                <a:cs typeface="Arial"/>
                <a:sym typeface="Arial"/>
              </a:rPr>
              <a:t>Dự đoán hệ số mặt nạ cho mỗi thực thể.</a:t>
            </a:r>
          </a:p>
          <a:p>
            <a:pPr marL="88900" lvl="0" indent="0" algn="l" rtl="0">
              <a:spcBef>
                <a:spcPts val="0"/>
              </a:spcBef>
              <a:spcAft>
                <a:spcPts val="0"/>
              </a:spcAft>
              <a:buSzPts val="2200"/>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grpSp>
        <p:nvGrpSpPr>
          <p:cNvPr id="5" name="Group 4">
            <a:extLst>
              <a:ext uri="{FF2B5EF4-FFF2-40B4-BE49-F238E27FC236}">
                <a16:creationId xmlns:a16="http://schemas.microsoft.com/office/drawing/2014/main" id="{EABCE012-3EAF-30CC-FFAF-0486ACB12D5E}"/>
              </a:ext>
            </a:extLst>
          </p:cNvPr>
          <p:cNvGrpSpPr/>
          <p:nvPr/>
        </p:nvGrpSpPr>
        <p:grpSpPr>
          <a:xfrm>
            <a:off x="3011119" y="2571750"/>
            <a:ext cx="3121761" cy="1755115"/>
            <a:chOff x="7473696" y="8814867"/>
            <a:chExt cx="2158908" cy="1369613"/>
          </a:xfrm>
        </p:grpSpPr>
        <p:pic>
          <p:nvPicPr>
            <p:cNvPr id="6" name="Picture 5">
              <a:extLst>
                <a:ext uri="{FF2B5EF4-FFF2-40B4-BE49-F238E27FC236}">
                  <a16:creationId xmlns:a16="http://schemas.microsoft.com/office/drawing/2014/main" id="{B0295035-C248-EEBE-CA1B-D57D05D2472F}"/>
                </a:ext>
              </a:extLst>
            </p:cNvPr>
            <p:cNvPicPr>
              <a:picLocks noChangeAspect="1"/>
            </p:cNvPicPr>
            <p:nvPr/>
          </p:nvPicPr>
          <p:blipFill rotWithShape="1">
            <a:blip r:embed="rId5"/>
            <a:srcRect l="1876" t="18020"/>
            <a:stretch/>
          </p:blipFill>
          <p:spPr>
            <a:xfrm>
              <a:off x="7473696" y="8814867"/>
              <a:ext cx="2158908" cy="1181918"/>
            </a:xfrm>
            <a:prstGeom prst="rect">
              <a:avLst/>
            </a:prstGeom>
          </p:spPr>
        </p:pic>
        <p:sp>
          <p:nvSpPr>
            <p:cNvPr id="7" name="TextBox 6">
              <a:extLst>
                <a:ext uri="{FF2B5EF4-FFF2-40B4-BE49-F238E27FC236}">
                  <a16:creationId xmlns:a16="http://schemas.microsoft.com/office/drawing/2014/main" id="{93FC4986-79E6-A0D2-FF74-76A925DADB70}"/>
                </a:ext>
              </a:extLst>
            </p:cNvPr>
            <p:cNvSpPr txBox="1"/>
            <p:nvPr/>
          </p:nvSpPr>
          <p:spPr>
            <a:xfrm>
              <a:off x="7473696" y="9992340"/>
              <a:ext cx="2158908" cy="192140"/>
            </a:xfrm>
            <a:prstGeom prst="rect">
              <a:avLst/>
            </a:prstGeom>
            <a:noFill/>
          </p:spPr>
          <p:txBody>
            <a:bodyPr wrap="square" rtlCol="0">
              <a:spAutoFit/>
            </a:bodyPr>
            <a:lstStyle/>
            <a:p>
              <a:pPr algn="ctr"/>
              <a:r>
                <a:rPr lang="en-US" sz="1000" b="1" i="1">
                  <a:solidFill>
                    <a:schemeClr val="bg2"/>
                  </a:solidFill>
                  <a:latin typeface="Roboto" panose="02000000000000000000" pitchFamily="2" charset="0"/>
                  <a:ea typeface="Roboto" panose="02000000000000000000" pitchFamily="2" charset="0"/>
                  <a:cs typeface="Roboto" panose="02000000000000000000" pitchFamily="2" charset="0"/>
                </a:rPr>
                <a:t>Hình 3. </a:t>
              </a:r>
              <a:r>
                <a:rPr lang="en-US" sz="1000">
                  <a:solidFill>
                    <a:schemeClr val="bg2"/>
                  </a:solidFill>
                  <a:latin typeface="Roboto" panose="02000000000000000000" pitchFamily="2" charset="0"/>
                  <a:ea typeface="Roboto" panose="02000000000000000000" pitchFamily="2" charset="0"/>
                  <a:cs typeface="Roboto" panose="02000000000000000000" pitchFamily="2" charset="0"/>
                </a:rPr>
                <a:t>Hệ số mặt nạ</a:t>
              </a:r>
            </a:p>
          </p:txBody>
        </p:sp>
      </p:grpSp>
      <p:pic>
        <p:nvPicPr>
          <p:cNvPr id="12" name="Audio 11">
            <a:hlinkClick r:id="" action="ppaction://media"/>
            <a:extLst>
              <a:ext uri="{FF2B5EF4-FFF2-40B4-BE49-F238E27FC236}">
                <a16:creationId xmlns:a16="http://schemas.microsoft.com/office/drawing/2014/main" id="{EA6532D3-CC9F-F2D3-BF5F-BAC926DD375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809539079"/>
      </p:ext>
    </p:extLst>
  </p:cSld>
  <p:clrMapOvr>
    <a:masterClrMapping/>
  </p:clrMapOvr>
  <mc:AlternateContent xmlns:mc="http://schemas.openxmlformats.org/markup-compatibility/2006">
    <mc:Choice xmlns:p14="http://schemas.microsoft.com/office/powerpoint/2010/main" Requires="p14">
      <p:transition spd="slow" p14:dur="2000" advTm="23879"/>
    </mc:Choice>
    <mc:Fallback>
      <p:transition spd="slow" advTm="23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Nội dung và Phương pháp</a:t>
            </a:r>
            <a:endParaRPr/>
          </a:p>
        </p:txBody>
      </p:sp>
      <p:sp>
        <p:nvSpPr>
          <p:cNvPr id="91" name="Google Shape;91;p17"/>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88900" lvl="0" indent="0" algn="l" rtl="0">
              <a:spcBef>
                <a:spcPts val="0"/>
              </a:spcBef>
              <a:spcAft>
                <a:spcPts val="0"/>
              </a:spcAft>
              <a:buSzPts val="2200"/>
              <a:buNone/>
            </a:pPr>
            <a:r>
              <a:rPr lang="en-US">
                <a:latin typeface="Arial"/>
                <a:ea typeface="Arial"/>
                <a:cs typeface="Arial"/>
                <a:sym typeface="Arial"/>
              </a:rPr>
              <a:t>3. Kết hợp</a:t>
            </a:r>
          </a:p>
          <a:p>
            <a:endParaRPr lang="en-US" sz="1800">
              <a:latin typeface="Arial"/>
              <a:ea typeface="Arial"/>
              <a:cs typeface="Arial"/>
              <a:sym typeface="Arial"/>
            </a:endParaRPr>
          </a:p>
          <a:p>
            <a:r>
              <a:rPr lang="en-US" sz="1800">
                <a:latin typeface="Arial"/>
                <a:ea typeface="Arial"/>
                <a:cs typeface="Arial"/>
                <a:sym typeface="Arial"/>
              </a:rPr>
              <a:t>Tạo ra mặt nạ kết quả cho mỗi thực thể bằng cách kết hợp tuyến tính mặt nạ mẫu và hệ số mặt nạ.</a:t>
            </a:r>
          </a:p>
          <a:p>
            <a:pPr marL="88900" lvl="0" indent="0" algn="l" rtl="0">
              <a:spcBef>
                <a:spcPts val="0"/>
              </a:spcBef>
              <a:spcAft>
                <a:spcPts val="0"/>
              </a:spcAft>
              <a:buSzPts val="2200"/>
              <a:buNone/>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grpSp>
        <p:nvGrpSpPr>
          <p:cNvPr id="2" name="Group 1">
            <a:extLst>
              <a:ext uri="{FF2B5EF4-FFF2-40B4-BE49-F238E27FC236}">
                <a16:creationId xmlns:a16="http://schemas.microsoft.com/office/drawing/2014/main" id="{29C92B64-5832-693C-F73E-AC939770BBAC}"/>
              </a:ext>
            </a:extLst>
          </p:cNvPr>
          <p:cNvGrpSpPr>
            <a:grpSpLocks noChangeAspect="1"/>
          </p:cNvGrpSpPr>
          <p:nvPr/>
        </p:nvGrpSpPr>
        <p:grpSpPr>
          <a:xfrm>
            <a:off x="2507445" y="2571750"/>
            <a:ext cx="4151009" cy="2011680"/>
            <a:chOff x="7135256" y="12082757"/>
            <a:chExt cx="3055126" cy="1203489"/>
          </a:xfrm>
        </p:grpSpPr>
        <p:pic>
          <p:nvPicPr>
            <p:cNvPr id="3" name="Picture 2">
              <a:extLst>
                <a:ext uri="{FF2B5EF4-FFF2-40B4-BE49-F238E27FC236}">
                  <a16:creationId xmlns:a16="http://schemas.microsoft.com/office/drawing/2014/main" id="{1078D9C4-1FA5-E0FB-A43A-D758FFF5BBB8}"/>
                </a:ext>
              </a:extLst>
            </p:cNvPr>
            <p:cNvPicPr>
              <a:picLocks noChangeAspect="1"/>
            </p:cNvPicPr>
            <p:nvPr/>
          </p:nvPicPr>
          <p:blipFill>
            <a:blip r:embed="rId5"/>
            <a:stretch>
              <a:fillRect/>
            </a:stretch>
          </p:blipFill>
          <p:spPr>
            <a:xfrm>
              <a:off x="7135256" y="12082757"/>
              <a:ext cx="3055126" cy="992027"/>
            </a:xfrm>
            <a:prstGeom prst="rect">
              <a:avLst/>
            </a:prstGeom>
          </p:spPr>
        </p:pic>
        <p:sp>
          <p:nvSpPr>
            <p:cNvPr id="4" name="TextBox 3">
              <a:extLst>
                <a:ext uri="{FF2B5EF4-FFF2-40B4-BE49-F238E27FC236}">
                  <a16:creationId xmlns:a16="http://schemas.microsoft.com/office/drawing/2014/main" id="{EB25DEB9-347C-E874-4FF2-9A2C96451D97}"/>
                </a:ext>
              </a:extLst>
            </p:cNvPr>
            <p:cNvSpPr txBox="1"/>
            <p:nvPr/>
          </p:nvSpPr>
          <p:spPr>
            <a:xfrm>
              <a:off x="7135256" y="13073594"/>
              <a:ext cx="3055126" cy="212652"/>
            </a:xfrm>
            <a:prstGeom prst="rect">
              <a:avLst/>
            </a:prstGeom>
            <a:noFill/>
          </p:spPr>
          <p:txBody>
            <a:bodyPr wrap="square" rtlCol="0">
              <a:spAutoFit/>
            </a:bodyPr>
            <a:lstStyle/>
            <a:p>
              <a:pPr algn="ctr"/>
              <a:r>
                <a:rPr lang="en-US" sz="1000" b="1" i="1">
                  <a:solidFill>
                    <a:schemeClr val="bg2"/>
                  </a:solidFill>
                  <a:latin typeface="Roboto" panose="02000000000000000000" pitchFamily="2" charset="0"/>
                  <a:ea typeface="Roboto" panose="02000000000000000000" pitchFamily="2" charset="0"/>
                  <a:cs typeface="Roboto" panose="02000000000000000000" pitchFamily="2" charset="0"/>
                </a:rPr>
                <a:t>Hình 4. </a:t>
              </a:r>
              <a:r>
                <a:rPr lang="en-US" sz="1000">
                  <a:solidFill>
                    <a:schemeClr val="bg2"/>
                  </a:solidFill>
                  <a:latin typeface="Roboto" panose="02000000000000000000" pitchFamily="2" charset="0"/>
                  <a:ea typeface="Roboto" panose="02000000000000000000" pitchFamily="2" charset="0"/>
                  <a:cs typeface="Roboto" panose="02000000000000000000" pitchFamily="2" charset="0"/>
                </a:rPr>
                <a:t>Kết hợp</a:t>
              </a:r>
            </a:p>
          </p:txBody>
        </p:sp>
      </p:grpSp>
      <p:pic>
        <p:nvPicPr>
          <p:cNvPr id="8" name="Audio 7">
            <a:hlinkClick r:id="" action="ppaction://media"/>
            <a:extLst>
              <a:ext uri="{FF2B5EF4-FFF2-40B4-BE49-F238E27FC236}">
                <a16:creationId xmlns:a16="http://schemas.microsoft.com/office/drawing/2014/main" id="{78ABE28F-E918-01EC-C9BC-AE749CC3641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389200462"/>
      </p:ext>
    </p:extLst>
  </p:cSld>
  <p:clrMapOvr>
    <a:masterClrMapping/>
  </p:clrMapOvr>
  <mc:AlternateContent xmlns:mc="http://schemas.openxmlformats.org/markup-compatibility/2006">
    <mc:Choice xmlns:p14="http://schemas.microsoft.com/office/powerpoint/2010/main" Requires="p14">
      <p:transition spd="slow" p14:dur="2000" advTm="39350"/>
    </mc:Choice>
    <mc:Fallback>
      <p:transition spd="slow" advTm="39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Kết quả dự kiến</a:t>
            </a:r>
            <a:endParaRPr/>
          </a:p>
        </p:txBody>
      </p:sp>
      <p:sp>
        <p:nvSpPr>
          <p:cNvPr id="97" name="Google Shape;97;p18"/>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Font typeface="Arial"/>
              <a:buChar char="●"/>
            </a:pPr>
            <a:r>
              <a:rPr lang="vi-VN" b="1"/>
              <a:t>Thời gian thực thi được rút ngắn: </a:t>
            </a:r>
            <a:r>
              <a:rPr lang="vi-VN"/>
              <a:t>Các tác vụ được thực hiện song song cùng với bước kết hợp tuyến tính đơn giản.</a:t>
            </a:r>
          </a:p>
          <a:p>
            <a:pPr marL="457200" lvl="0" indent="-368300" algn="l" rtl="0">
              <a:spcBef>
                <a:spcPts val="0"/>
              </a:spcBef>
              <a:spcAft>
                <a:spcPts val="0"/>
              </a:spcAft>
              <a:buSzPts val="2200"/>
              <a:buFont typeface="Arial"/>
              <a:buChar char="●"/>
            </a:pPr>
            <a:r>
              <a:rPr lang="vi-VN" b="1"/>
              <a:t>Mặt nạ kết quả bao phủ đúng thực thể: </a:t>
            </a:r>
            <a:r>
              <a:rPr lang="vi-VN"/>
              <a:t>Thông tin không gian bị mất mát ở các tầng pooling đã được bảo toàn.</a:t>
            </a:r>
          </a:p>
          <a:p>
            <a:pPr marL="457200" lvl="0" indent="-368300" algn="l" rtl="0">
              <a:spcBef>
                <a:spcPts val="0"/>
              </a:spcBef>
              <a:spcAft>
                <a:spcPts val="0"/>
              </a:spcAft>
              <a:buSzPts val="2200"/>
              <a:buFont typeface="Arial"/>
              <a:buChar char="●"/>
            </a:pPr>
            <a:r>
              <a:rPr lang="vi-VN" b="1"/>
              <a:t>Có tính khái quát: </a:t>
            </a:r>
            <a:r>
              <a:rPr lang="vi-VN"/>
              <a:t>Ý tưởng triển khai được trên </a:t>
            </a:r>
            <a:r>
              <a:rPr lang="en-US"/>
              <a:t>hầu</a:t>
            </a:r>
            <a:r>
              <a:rPr lang="vi-VN"/>
              <a:t> hết những phương pháp thuộc phạm vi bài toán nhận dạng đối tượng.</a:t>
            </a:r>
          </a:p>
        </p:txBody>
      </p:sp>
      <p:pic>
        <p:nvPicPr>
          <p:cNvPr id="5" name="Audio 4">
            <a:hlinkClick r:id="" action="ppaction://media"/>
            <a:extLst>
              <a:ext uri="{FF2B5EF4-FFF2-40B4-BE49-F238E27FC236}">
                <a16:creationId xmlns:a16="http://schemas.microsoft.com/office/drawing/2014/main" id="{73A4936A-E330-14BF-D588-6D98B1C9DB2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1188"/>
    </mc:Choice>
    <mc:Fallback>
      <p:transition spd="slow" advTm="311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Material - R01">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TotalTime>
  <Words>1743</Words>
  <Application>Microsoft Office PowerPoint</Application>
  <PresentationFormat>On-screen Show (16:9)</PresentationFormat>
  <Paragraphs>74</Paragraphs>
  <Slides>10</Slides>
  <Notes>10</Notes>
  <HiddenSlides>0</HiddenSlides>
  <MMClips>10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Times New Roman</vt:lpstr>
      <vt:lpstr>Cambria</vt:lpstr>
      <vt:lpstr>Roboto</vt:lpstr>
      <vt:lpstr>Symbol</vt:lpstr>
      <vt:lpstr>Tahoma</vt:lpstr>
      <vt:lpstr>Arial</vt:lpstr>
      <vt:lpstr>Material - R01</vt:lpstr>
      <vt:lpstr>YOLACT: Phân vùng Thực thể Thời gian thực</vt:lpstr>
      <vt:lpstr>Tóm tắt </vt:lpstr>
      <vt:lpstr>Giới thiệu</vt:lpstr>
      <vt:lpstr>Giới thiệu</vt:lpstr>
      <vt:lpstr>Mục tiêu</vt:lpstr>
      <vt:lpstr>Nội dung và Phương pháp</vt:lpstr>
      <vt:lpstr>Nội dung và Phương pháp</vt:lpstr>
      <vt:lpstr>Nội dung và Phương pháp</vt:lpstr>
      <vt:lpstr>Kết quả dự kiến</vt:lpstr>
      <vt:lpstr>Tài liệu tham khảo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YOLACT: Phân vùng Thực thể Thời gian thực</dc:title>
  <cp:lastModifiedBy>Nguyễn Phúc</cp:lastModifiedBy>
  <cp:revision>10</cp:revision>
  <dcterms:modified xsi:type="dcterms:W3CDTF">2023-07-17T15:37:15Z</dcterms:modified>
</cp:coreProperties>
</file>